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8" r:id="rId4"/>
    <p:sldId id="257" r:id="rId5"/>
    <p:sldId id="258" r:id="rId6"/>
    <p:sldId id="259" r:id="rId7"/>
    <p:sldId id="266" r:id="rId8"/>
    <p:sldId id="264" r:id="rId9"/>
    <p:sldId id="271" r:id="rId10"/>
    <p:sldId id="270" r:id="rId11"/>
    <p:sldId id="265" r:id="rId12"/>
    <p:sldId id="262" r:id="rId13"/>
    <p:sldId id="273" r:id="rId14"/>
    <p:sldId id="260" r:id="rId15"/>
    <p:sldId id="267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734" autoAdjust="0"/>
  </p:normalViewPr>
  <p:slideViewPr>
    <p:cSldViewPr>
      <p:cViewPr>
        <p:scale>
          <a:sx n="80" d="100"/>
          <a:sy n="80" d="100"/>
        </p:scale>
        <p:origin x="-65" y="-20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F84ED-2D29-4A76-8150-30A6350A4EFA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5F0D-1003-4436-8A4B-3A02A5AE90E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22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2947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0740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close are we to catching MSY?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590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Compare current status of several stocks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956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Way</a:t>
            </a:r>
            <a:r>
              <a:rPr lang="en-CA" baseline="0" dirty="0" smtClean="0"/>
              <a:t> to evaluate current stock status in relation to </a:t>
            </a:r>
            <a:r>
              <a:rPr lang="en-CA" dirty="0" smtClean="0"/>
              <a:t>MSY – biological reference points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953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</a:t>
            </a:r>
            <a:r>
              <a:rPr lang="en-CA" baseline="0" dirty="0" smtClean="0"/>
              <a:t> is the current status of US stocks?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79AC8-4086-4C30-8244-2D3DE5DE2F0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73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close are we to catching MSY?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5901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Relative contributions of various factors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489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Look at economic</a:t>
            </a:r>
            <a:r>
              <a:rPr lang="en-CA" baseline="0" dirty="0" smtClean="0"/>
              <a:t> value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How do overfishing and </a:t>
            </a:r>
            <a:r>
              <a:rPr lang="en-CA" dirty="0" err="1" smtClean="0"/>
              <a:t>underfishing</a:t>
            </a:r>
            <a:r>
              <a:rPr lang="en-CA" dirty="0" smtClean="0"/>
              <a:t> compare?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202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Split into 2</a:t>
            </a:r>
            <a:r>
              <a:rPr lang="en-CA" baseline="0" dirty="0" smtClean="0"/>
              <a:t> groups, and for each group look at the effect that various factors have on the degree of over/</a:t>
            </a:r>
            <a:r>
              <a:rPr lang="en-CA" baseline="0" dirty="0" err="1" smtClean="0"/>
              <a:t>underfishing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2877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thinking about</a:t>
            </a:r>
            <a:r>
              <a:rPr lang="en-CA" baseline="0" dirty="0" smtClean="0"/>
              <a:t> trade-offs…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A5F0D-1003-4436-8A4B-3A02A5AE90EE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10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272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73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836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0122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3393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869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42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848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657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093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544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22131-C8D4-48C9-975D-A94E79C4232F}" type="datetimeFigureOut">
              <a:rPr lang="en-CA" smtClean="0"/>
              <a:t>22/10/2013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2D263-9F9A-4F11-AC37-0C0BAC18314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873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MikeM\Documents\personal\website materials\photos\crop 34VAQ2003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143999" cy="202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3754" y="2207766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200" dirty="0" smtClean="0"/>
              <a:t>Overfishing and underfishing consequences for food security and economic value in U.S. fisheries</a:t>
            </a:r>
            <a:endParaRPr lang="en-CA" sz="3200" dirty="0"/>
          </a:p>
        </p:txBody>
      </p:sp>
      <p:sp>
        <p:nvSpPr>
          <p:cNvPr id="5" name="Rectangle 4"/>
          <p:cNvSpPr/>
          <p:nvPr/>
        </p:nvSpPr>
        <p:spPr>
          <a:xfrm>
            <a:off x="1259632" y="3501008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 smtClean="0"/>
              <a:t>Michael Melnychuk,  Jeannette Banobi,  Ray Hilborn</a:t>
            </a:r>
          </a:p>
          <a:p>
            <a:pPr algn="ctr"/>
            <a:r>
              <a:rPr lang="en-CA" sz="2000" dirty="0" smtClean="0"/>
              <a:t>School of Aquatic and Fishery Sciences</a:t>
            </a:r>
          </a:p>
          <a:p>
            <a:pPr algn="ctr"/>
            <a:r>
              <a:rPr lang="en-CA" sz="2000" dirty="0" smtClean="0"/>
              <a:t>University of Washington</a:t>
            </a:r>
            <a:endParaRPr lang="en-CA" sz="2000" dirty="0"/>
          </a:p>
        </p:txBody>
      </p:sp>
      <p:pic>
        <p:nvPicPr>
          <p:cNvPr id="4098" name="Picture 2" descr="C:\Users\MikeM\Documents\personal\website materials\photos\crop FRmouth 2006 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440"/>
            <a:ext cx="9144000" cy="20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157072"/>
            <a:ext cx="92417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 l="11429" t="14196" r="10857" b="17666"/>
          <a:stretch>
            <a:fillRect/>
          </a:stretch>
        </p:blipFill>
        <p:spPr bwMode="auto">
          <a:xfrm>
            <a:off x="8089634" y="4050172"/>
            <a:ext cx="900000" cy="71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36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19924" y="3224996"/>
            <a:ext cx="4320000" cy="184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677291" y="6237312"/>
            <a:ext cx="2279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 smtClean="0"/>
              <a:t>Coefficient estimate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41814" y="836712"/>
            <a:ext cx="20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 smtClean="0"/>
              <a:t>Effect on F/F</a:t>
            </a:r>
            <a:r>
              <a:rPr lang="en-CA" sz="2000" baseline="-25000" dirty="0" smtClean="0"/>
              <a:t>MSY</a:t>
            </a:r>
            <a:r>
              <a:rPr lang="en-CA" sz="2000" dirty="0" smtClean="0"/>
              <a:t> for stocks experiencing ‘underfishing’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67678" y="3228534"/>
            <a:ext cx="4320000" cy="184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4647" y="2071510"/>
            <a:ext cx="4477701" cy="3588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2000"/>
              </a:lnSpc>
            </a:pPr>
            <a:r>
              <a:rPr lang="en-CA" sz="2000" dirty="0" smtClean="0"/>
              <a:t>Intercept</a:t>
            </a:r>
            <a:endParaRPr lang="en-CA" sz="2000" i="1" dirty="0" smtClean="0"/>
          </a:p>
          <a:p>
            <a:pPr>
              <a:lnSpc>
                <a:spcPct val="142000"/>
              </a:lnSpc>
            </a:pPr>
            <a:r>
              <a:rPr lang="en-CA" sz="2000" dirty="0" smtClean="0"/>
              <a:t>Ex-vessel price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Landings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Under rebuilding ?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Bycatch limits for exploited species ?</a:t>
            </a:r>
          </a:p>
          <a:p>
            <a:pPr>
              <a:lnSpc>
                <a:spcPct val="142000"/>
              </a:lnSpc>
            </a:pPr>
            <a:r>
              <a:rPr lang="en-CA" sz="2000" dirty="0"/>
              <a:t>Bycatch limits for </a:t>
            </a:r>
            <a:r>
              <a:rPr lang="en-CA" sz="2000" dirty="0" smtClean="0"/>
              <a:t>non-exploited species ?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Typically caught incidentally ?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Low market demand ?</a:t>
            </a:r>
            <a:endParaRPr lang="en-CA" sz="2000" dirty="0"/>
          </a:p>
        </p:txBody>
      </p:sp>
      <p:sp>
        <p:nvSpPr>
          <p:cNvPr id="14" name="Rectangle 13"/>
          <p:cNvSpPr/>
          <p:nvPr/>
        </p:nvSpPr>
        <p:spPr>
          <a:xfrm>
            <a:off x="6804248" y="836712"/>
            <a:ext cx="201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dirty="0" smtClean="0"/>
              <a:t>Effect on F/F</a:t>
            </a:r>
            <a:r>
              <a:rPr lang="en-CA" sz="2000" baseline="-25000" dirty="0" smtClean="0"/>
              <a:t>MSY</a:t>
            </a:r>
            <a:r>
              <a:rPr lang="en-CA" sz="2000" dirty="0" smtClean="0"/>
              <a:t> for stocks experiencing overfishing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6" y="188640"/>
            <a:ext cx="751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Factors affecting the degree of ‘underfishing’ or overfishing</a:t>
            </a:r>
            <a:endParaRPr lang="en-CA" sz="2400" u="sng" dirty="0"/>
          </a:p>
        </p:txBody>
      </p:sp>
      <p:sp>
        <p:nvSpPr>
          <p:cNvPr id="16" name="Rectangle 15"/>
          <p:cNvSpPr/>
          <p:nvPr/>
        </p:nvSpPr>
        <p:spPr>
          <a:xfrm>
            <a:off x="7102681" y="5249189"/>
            <a:ext cx="853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400" i="1" dirty="0" smtClean="0"/>
              <a:t>no stocks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33886" y="255744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16016" y="3398162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16016" y="4705064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716016" y="5140410"/>
            <a:ext cx="4395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dirty="0" smtClean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145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8466"/>
            <a:ext cx="6984776" cy="62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20615733">
            <a:off x="1721929" y="85382"/>
            <a:ext cx="1585690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Underfishing /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596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9" y="995244"/>
            <a:ext cx="77768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Thank you to many fishery managers, stock assessment scientists, economists, social scientists, industry association representatives, and fishermen for patiently answering our questions.</a:t>
            </a:r>
          </a:p>
          <a:p>
            <a:endParaRPr lang="en-CA" sz="2400" dirty="0"/>
          </a:p>
          <a:p>
            <a:r>
              <a:rPr lang="en-CA" sz="2400" dirty="0" smtClean="0"/>
              <a:t>And to all contributors to the RAM Legacy Stock Assessment Database</a:t>
            </a:r>
            <a:endParaRPr lang="en-CA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47"/>
          <a:stretch/>
        </p:blipFill>
        <p:spPr bwMode="auto">
          <a:xfrm>
            <a:off x="186568" y="4941169"/>
            <a:ext cx="1649128" cy="10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4140000" cy="164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067780"/>
            <a:ext cx="161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mmel@uw.edu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517232"/>
            <a:ext cx="2088000" cy="958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6" y="5733256"/>
            <a:ext cx="2265182" cy="90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00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b="7103"/>
          <a:stretch/>
        </p:blipFill>
        <p:spPr bwMode="auto">
          <a:xfrm>
            <a:off x="576528" y="773597"/>
            <a:ext cx="8748000" cy="539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0281" y="303039"/>
            <a:ext cx="35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Recent status of U.S. stocks</a:t>
            </a:r>
            <a:endParaRPr lang="en-CA" sz="24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3995936" y="6207695"/>
            <a:ext cx="100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B/B</a:t>
            </a:r>
            <a:r>
              <a:rPr lang="en-US" sz="2400" baseline="-25000" dirty="0" smtClean="0"/>
              <a:t>MSY</a:t>
            </a:r>
            <a:endParaRPr lang="en-CA" sz="2400" baseline="-25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32850" y="2222924"/>
            <a:ext cx="94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F/F</a:t>
            </a:r>
            <a:r>
              <a:rPr lang="en-US" sz="2400" baseline="-25000" dirty="0" smtClean="0"/>
              <a:t>MSY</a:t>
            </a:r>
            <a:endParaRPr lang="en-CA" sz="24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2312624" y="999778"/>
            <a:ext cx="120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SAC red snapper</a:t>
            </a:r>
            <a:endParaRPr lang="en-CA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28567" y="1142653"/>
            <a:ext cx="912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OR </a:t>
            </a:r>
            <a:r>
              <a:rPr lang="en-CA" sz="1200" i="1" dirty="0" err="1" smtClean="0"/>
              <a:t>cabezon</a:t>
            </a:r>
            <a:endParaRPr lang="en-CA" sz="12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501180" y="1533917"/>
            <a:ext cx="13300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EC winter flounder</a:t>
            </a:r>
            <a:endParaRPr lang="en-CA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29788" y="1825774"/>
            <a:ext cx="130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Georges Bank cod</a:t>
            </a:r>
            <a:endParaRPr lang="en-CA" sz="1200" i="1" dirty="0"/>
          </a:p>
        </p:txBody>
      </p:sp>
      <p:sp>
        <p:nvSpPr>
          <p:cNvPr id="16" name="TextBox 15"/>
          <p:cNvSpPr txBox="1"/>
          <p:nvPr/>
        </p:nvSpPr>
        <p:spPr>
          <a:xfrm rot="20898725">
            <a:off x="3639519" y="1464551"/>
            <a:ext cx="1378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SAC snowy grouper</a:t>
            </a:r>
            <a:endParaRPr lang="en-CA" sz="1200" i="1" dirty="0"/>
          </a:p>
        </p:txBody>
      </p:sp>
      <p:sp>
        <p:nvSpPr>
          <p:cNvPr id="17" name="TextBox 16"/>
          <p:cNvSpPr txBox="1"/>
          <p:nvPr/>
        </p:nvSpPr>
        <p:spPr>
          <a:xfrm rot="20898725">
            <a:off x="4393740" y="1611303"/>
            <a:ext cx="901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err="1" smtClean="0"/>
              <a:t>GoMex</a:t>
            </a:r>
            <a:r>
              <a:rPr lang="en-CA" sz="1200" i="1" dirty="0" smtClean="0"/>
              <a:t> gag</a:t>
            </a:r>
            <a:endParaRPr lang="en-CA" sz="1200" i="1" dirty="0"/>
          </a:p>
        </p:txBody>
      </p:sp>
      <p:sp>
        <p:nvSpPr>
          <p:cNvPr id="18" name="TextBox 17"/>
          <p:cNvSpPr txBox="1"/>
          <p:nvPr/>
        </p:nvSpPr>
        <p:spPr>
          <a:xfrm rot="20898725">
            <a:off x="4013484" y="1546495"/>
            <a:ext cx="101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err="1" smtClean="0"/>
              <a:t>GoMaine</a:t>
            </a:r>
            <a:r>
              <a:rPr lang="en-CA" sz="1200" i="1" dirty="0" smtClean="0"/>
              <a:t> cod</a:t>
            </a:r>
            <a:endParaRPr lang="en-CA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479848" y="1990348"/>
            <a:ext cx="1611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err="1" smtClean="0"/>
              <a:t>sNE</a:t>
            </a:r>
            <a:r>
              <a:rPr lang="en-CA" sz="1200" i="1" dirty="0" smtClean="0"/>
              <a:t> yellowtail flounder</a:t>
            </a:r>
            <a:endParaRPr lang="en-CA" sz="12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1399456" y="2435746"/>
            <a:ext cx="1394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5YZ Atlantic halibut</a:t>
            </a:r>
            <a:endParaRPr lang="en-CA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2339752" y="5168225"/>
            <a:ext cx="973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SWC </a:t>
            </a:r>
            <a:r>
              <a:rPr lang="en-CA" sz="1200" i="1" dirty="0" err="1" smtClean="0"/>
              <a:t>cowcod</a:t>
            </a:r>
            <a:endParaRPr lang="en-CA" sz="12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3768" y="4840585"/>
            <a:ext cx="1129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i="1" dirty="0" smtClean="0"/>
              <a:t>NEC silver hake</a:t>
            </a:r>
            <a:endParaRPr lang="en-CA" sz="1200" i="1" dirty="0"/>
          </a:p>
        </p:txBody>
      </p:sp>
      <p:sp>
        <p:nvSpPr>
          <p:cNvPr id="25" name="TextBox 24"/>
          <p:cNvSpPr txBox="1"/>
          <p:nvPr/>
        </p:nvSpPr>
        <p:spPr>
          <a:xfrm rot="21100165">
            <a:off x="5051825" y="4895956"/>
            <a:ext cx="2135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SWC rockfish: </a:t>
            </a:r>
            <a:r>
              <a:rPr lang="en-CA" sz="1200" i="1" dirty="0" err="1" smtClean="0"/>
              <a:t>chilipepper</a:t>
            </a:r>
            <a:r>
              <a:rPr lang="en-CA" sz="1200" i="1" dirty="0" smtClean="0"/>
              <a:t>, </a:t>
            </a:r>
            <a:r>
              <a:rPr lang="en-CA" sz="1200" i="1" dirty="0" err="1" smtClean="0"/>
              <a:t>shortbelly</a:t>
            </a:r>
            <a:r>
              <a:rPr lang="en-CA" sz="1200" i="1" dirty="0" smtClean="0"/>
              <a:t>, </a:t>
            </a:r>
            <a:r>
              <a:rPr lang="en-CA" sz="1200" i="1" dirty="0" err="1" smtClean="0"/>
              <a:t>splitnose</a:t>
            </a:r>
            <a:r>
              <a:rPr lang="en-CA" sz="1200" i="1" dirty="0" smtClean="0"/>
              <a:t>, </a:t>
            </a:r>
            <a:r>
              <a:rPr lang="en-CA" sz="1200" i="1" dirty="0" err="1" smtClean="0"/>
              <a:t>greenstriped</a:t>
            </a:r>
            <a:r>
              <a:rPr lang="en-CA" sz="1200" i="1" dirty="0" smtClean="0"/>
              <a:t>, </a:t>
            </a:r>
            <a:r>
              <a:rPr lang="en-CA" sz="1200" i="1" dirty="0" err="1" smtClean="0"/>
              <a:t>blackgill</a:t>
            </a:r>
            <a:r>
              <a:rPr lang="en-CA" sz="1200" i="1" dirty="0" smtClean="0"/>
              <a:t>, </a:t>
            </a:r>
            <a:r>
              <a:rPr lang="en-CA" sz="1200" i="1" dirty="0" err="1" smtClean="0"/>
              <a:t>greenspotted</a:t>
            </a:r>
            <a:endParaRPr lang="en-CA" sz="1200" i="1" dirty="0"/>
          </a:p>
        </p:txBody>
      </p:sp>
      <p:sp>
        <p:nvSpPr>
          <p:cNvPr id="27" name="TextBox 26"/>
          <p:cNvSpPr txBox="1"/>
          <p:nvPr/>
        </p:nvSpPr>
        <p:spPr>
          <a:xfrm rot="21100165">
            <a:off x="3850054" y="4745671"/>
            <a:ext cx="2135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Atlantic </a:t>
            </a:r>
          </a:p>
          <a:p>
            <a:r>
              <a:rPr lang="en-CA" sz="1200" i="1" dirty="0" smtClean="0"/>
              <a:t>butterfish</a:t>
            </a:r>
            <a:endParaRPr lang="en-CA" sz="1200" i="1" dirty="0"/>
          </a:p>
        </p:txBody>
      </p:sp>
      <p:sp>
        <p:nvSpPr>
          <p:cNvPr id="28" name="TextBox 27"/>
          <p:cNvSpPr txBox="1"/>
          <p:nvPr/>
        </p:nvSpPr>
        <p:spPr>
          <a:xfrm rot="21100165">
            <a:off x="4868832" y="4609404"/>
            <a:ext cx="2135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Widow rockfish</a:t>
            </a:r>
            <a:endParaRPr lang="en-CA" sz="1200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3020910" y="4592161"/>
            <a:ext cx="2135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AI walleye pollock</a:t>
            </a:r>
            <a:endParaRPr lang="en-CA" sz="12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10940" y="3637007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WC bocaccio</a:t>
            </a:r>
            <a:endParaRPr lang="en-CA" sz="1200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60662" y="2934469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/>
              <a:t>GoMex</a:t>
            </a:r>
            <a:r>
              <a:rPr lang="en-CA" sz="1200" i="1" dirty="0" smtClean="0"/>
              <a:t> black grouper</a:t>
            </a:r>
            <a:endParaRPr lang="en-CA" sz="12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573376" y="2915419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/>
              <a:t>GoA</a:t>
            </a:r>
            <a:r>
              <a:rPr lang="en-CA" sz="1200" i="1" dirty="0" smtClean="0"/>
              <a:t> </a:t>
            </a:r>
            <a:r>
              <a:rPr lang="en-CA" sz="1200" i="1" dirty="0" err="1" smtClean="0"/>
              <a:t>rex</a:t>
            </a:r>
            <a:r>
              <a:rPr lang="en-CA" sz="1200" i="1" dirty="0" smtClean="0"/>
              <a:t> sole</a:t>
            </a:r>
            <a:endParaRPr lang="en-CA" sz="12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695553" y="4030955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/>
              <a:t>GoA</a:t>
            </a:r>
            <a:r>
              <a:rPr lang="en-CA" sz="1200" i="1" dirty="0" smtClean="0"/>
              <a:t> dover sole</a:t>
            </a:r>
            <a:endParaRPr lang="en-CA" sz="12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5614020" y="4202038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BSAI flathead sole</a:t>
            </a:r>
            <a:endParaRPr lang="en-CA" sz="12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5580112" y="3861048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WC English sole</a:t>
            </a:r>
            <a:endParaRPr lang="en-CA" sz="1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5047481" y="1961773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/>
              <a:t>nWC</a:t>
            </a:r>
            <a:r>
              <a:rPr lang="en-CA" sz="1200" i="1" dirty="0" smtClean="0"/>
              <a:t> lingcod</a:t>
            </a:r>
            <a:endParaRPr lang="en-CA" sz="1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023098" y="2132856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NE monkfish</a:t>
            </a:r>
            <a:endParaRPr lang="en-CA" sz="1200" i="1" dirty="0"/>
          </a:p>
        </p:txBody>
      </p:sp>
      <p:sp>
        <p:nvSpPr>
          <p:cNvPr id="38" name="TextBox 37"/>
          <p:cNvSpPr txBox="1"/>
          <p:nvPr/>
        </p:nvSpPr>
        <p:spPr>
          <a:xfrm>
            <a:off x="5037956" y="4354438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err="1" smtClean="0"/>
              <a:t>GoA</a:t>
            </a:r>
            <a:r>
              <a:rPr lang="en-CA" sz="1200" i="1" dirty="0" smtClean="0"/>
              <a:t> flathead sole</a:t>
            </a:r>
            <a:endParaRPr lang="en-CA" sz="1200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3131840" y="4196705"/>
            <a:ext cx="234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i="1" dirty="0" smtClean="0"/>
              <a:t>BSAI Greenland turbot</a:t>
            </a:r>
            <a:endParaRPr lang="en-CA" sz="1200" i="1" dirty="0"/>
          </a:p>
        </p:txBody>
      </p:sp>
    </p:spTree>
    <p:extLst>
      <p:ext uri="{BB962C8B-B14F-4D97-AF65-F5344CB8AC3E}">
        <p14:creationId xmlns:p14="http://schemas.microsoft.com/office/powerpoint/2010/main" val="100616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488832" cy="624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6522" y="3286450"/>
            <a:ext cx="1551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CA" sz="2000" dirty="0" smtClean="0">
                <a:solidFill>
                  <a:srgbClr val="0066FF"/>
                </a:solidFill>
              </a:rPr>
              <a:t>Equilibrium</a:t>
            </a:r>
            <a:endParaRPr lang="en-CA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9132"/>
            <a:ext cx="7488000" cy="6254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6522" y="3140968"/>
            <a:ext cx="15519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b">
            <a:spAutoFit/>
          </a:bodyPr>
          <a:lstStyle/>
          <a:p>
            <a:r>
              <a:rPr lang="en-CA" sz="2000" dirty="0" smtClean="0">
                <a:solidFill>
                  <a:srgbClr val="0066FF"/>
                </a:solidFill>
              </a:rPr>
              <a:t>Equilibrium</a:t>
            </a:r>
            <a:endParaRPr lang="en-CA" sz="20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7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000" cy="58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6237312"/>
            <a:ext cx="603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Dynamic stock </a:t>
            </a:r>
            <a:r>
              <a:rPr lang="en-CA" dirty="0"/>
              <a:t>status plots </a:t>
            </a:r>
            <a:r>
              <a:rPr lang="en-CA" dirty="0" smtClean="0"/>
              <a:t>at:  </a:t>
            </a:r>
            <a:r>
              <a:rPr lang="en-CA" dirty="0"/>
              <a:t>depts.washington.edu/ramlegac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2132" y="3178694"/>
            <a:ext cx="648000" cy="288000"/>
          </a:xfrm>
          <a:prstGeom prst="rect">
            <a:avLst/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CA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2009</a:t>
            </a:r>
            <a:endParaRPr lang="en-CA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4139952" y="3322694"/>
            <a:ext cx="582180" cy="22533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41388" y="332656"/>
            <a:ext cx="0" cy="4248472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V="1">
            <a:off x="4478100" y="-275306"/>
            <a:ext cx="0" cy="67680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6984776" cy="627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16153" y="5157192"/>
            <a:ext cx="17203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i="1" dirty="0" smtClean="0"/>
              <a:t>Worm et al. 2009, </a:t>
            </a:r>
          </a:p>
          <a:p>
            <a:r>
              <a:rPr lang="en-CA" sz="1600" i="1" dirty="0" smtClean="0"/>
              <a:t>Science</a:t>
            </a:r>
            <a:endParaRPr lang="en-CA" sz="1600" i="1" dirty="0"/>
          </a:p>
        </p:txBody>
      </p:sp>
      <p:sp>
        <p:nvSpPr>
          <p:cNvPr id="3" name="Rectangle 2"/>
          <p:cNvSpPr/>
          <p:nvPr/>
        </p:nvSpPr>
        <p:spPr>
          <a:xfrm>
            <a:off x="7276843" y="764704"/>
            <a:ext cx="1471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Georges Bank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2771636"/>
            <a:ext cx="1439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>
                <a:solidFill>
                  <a:srgbClr val="FF0000"/>
                </a:solidFill>
              </a:rPr>
              <a:t>Trade-offs</a:t>
            </a:r>
          </a:p>
        </p:txBody>
      </p:sp>
    </p:spTree>
    <p:extLst>
      <p:ext uri="{BB962C8B-B14F-4D97-AF65-F5344CB8AC3E}">
        <p14:creationId xmlns:p14="http://schemas.microsoft.com/office/powerpoint/2010/main" val="381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80552" y="6135687"/>
            <a:ext cx="100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B/B</a:t>
            </a:r>
            <a:r>
              <a:rPr lang="en-US" sz="2400" baseline="-25000" dirty="0" smtClean="0"/>
              <a:t>MSY</a:t>
            </a:r>
            <a:endParaRPr lang="en-CA" sz="24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1405087" y="303039"/>
            <a:ext cx="5975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Biomass and fishing mortality reference points</a:t>
            </a:r>
            <a:endParaRPr lang="en-CA" sz="2400" u="sng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803254" y="3951116"/>
            <a:ext cx="94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F/F</a:t>
            </a:r>
            <a:r>
              <a:rPr lang="en-US" sz="2400" baseline="-25000" dirty="0" smtClean="0"/>
              <a:t>MSY</a:t>
            </a:r>
            <a:endParaRPr lang="en-CA" sz="2400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54104"/>
            <a:ext cx="4788000" cy="426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411760" y="1340768"/>
            <a:ext cx="1206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Overfished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76941" y="2996952"/>
            <a:ext cx="1253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Overfishing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339752" y="1754104"/>
            <a:ext cx="13320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562232" y="3158848"/>
            <a:ext cx="21960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4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us 6"/>
          <p:cNvSpPr/>
          <p:nvPr/>
        </p:nvSpPr>
        <p:spPr>
          <a:xfrm>
            <a:off x="3409114" y="1959864"/>
            <a:ext cx="2880000" cy="2880000"/>
          </a:xfrm>
          <a:prstGeom prst="mathPlus">
            <a:avLst>
              <a:gd name="adj1" fmla="val 2901"/>
            </a:avLst>
          </a:prstGeom>
          <a:solidFill>
            <a:srgbClr val="00FF00">
              <a:alpha val="7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Plus 7"/>
          <p:cNvSpPr/>
          <p:nvPr/>
        </p:nvSpPr>
        <p:spPr>
          <a:xfrm>
            <a:off x="3254340" y="2183348"/>
            <a:ext cx="2880000" cy="2880000"/>
          </a:xfrm>
          <a:prstGeom prst="mathPlus">
            <a:avLst>
              <a:gd name="adj1" fmla="val 2901"/>
            </a:avLst>
          </a:prstGeom>
          <a:solidFill>
            <a:srgbClr val="0066FF">
              <a:alpha val="7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Plus 1"/>
          <p:cNvSpPr/>
          <p:nvPr/>
        </p:nvSpPr>
        <p:spPr>
          <a:xfrm>
            <a:off x="2865324" y="1463588"/>
            <a:ext cx="2880000" cy="2880000"/>
          </a:xfrm>
          <a:prstGeom prst="mathPlus">
            <a:avLst>
              <a:gd name="adj1" fmla="val 2901"/>
            </a:avLst>
          </a:prstGeom>
          <a:solidFill>
            <a:srgbClr val="CC33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Plus 5"/>
          <p:cNvSpPr/>
          <p:nvPr/>
        </p:nvSpPr>
        <p:spPr>
          <a:xfrm>
            <a:off x="3070590" y="1303626"/>
            <a:ext cx="2880000" cy="2880000"/>
          </a:xfrm>
          <a:prstGeom prst="mathPlus">
            <a:avLst>
              <a:gd name="adj1" fmla="val 2988"/>
            </a:avLst>
          </a:prstGeom>
          <a:solidFill>
            <a:srgbClr val="FFC000">
              <a:alpha val="70000"/>
            </a:srgb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870281" y="303039"/>
            <a:ext cx="3573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Recent status of U.S. stocks</a:t>
            </a:r>
            <a:endParaRPr lang="en-CA" sz="24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7020272" y="4221088"/>
            <a:ext cx="1043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Regional </a:t>
            </a:r>
          </a:p>
          <a:p>
            <a:r>
              <a:rPr lang="en-CA" dirty="0" smtClean="0"/>
              <a:t>medians</a:t>
            </a:r>
            <a:endParaRPr lang="en-CA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756082" y="3399864"/>
            <a:ext cx="1274948" cy="9006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7" b="7103"/>
          <a:stretch/>
        </p:blipFill>
        <p:spPr bwMode="auto">
          <a:xfrm>
            <a:off x="962024" y="1052736"/>
            <a:ext cx="8074471" cy="49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72640" y="6207695"/>
            <a:ext cx="1003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B/B</a:t>
            </a:r>
            <a:r>
              <a:rPr lang="en-US" sz="2400" baseline="-25000" dirty="0" smtClean="0"/>
              <a:t>MSY</a:t>
            </a:r>
            <a:endParaRPr lang="en-CA" sz="2400" baseline="-250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18452" y="2366940"/>
            <a:ext cx="942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F/F</a:t>
            </a:r>
            <a:r>
              <a:rPr lang="en-US" sz="2400" baseline="-25000" dirty="0" smtClean="0"/>
              <a:t>MSY</a:t>
            </a:r>
            <a:endParaRPr lang="en-CA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381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1"/>
          <a:stretch/>
        </p:blipFill>
        <p:spPr bwMode="auto">
          <a:xfrm>
            <a:off x="1115616" y="2953817"/>
            <a:ext cx="1685798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8"/>
          <a:stretch/>
        </p:blipFill>
        <p:spPr bwMode="auto">
          <a:xfrm>
            <a:off x="2873422" y="2982689"/>
            <a:ext cx="2361786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/>
          <a:stretch/>
        </p:blipFill>
        <p:spPr bwMode="auto">
          <a:xfrm>
            <a:off x="5393702" y="2982689"/>
            <a:ext cx="2072614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86" y="2982689"/>
            <a:ext cx="1384300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961914" y="6156012"/>
            <a:ext cx="3343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Rank order of stock MSY in region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7549" y="2411596"/>
            <a:ext cx="781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Alaska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1494" y="2411596"/>
            <a:ext cx="120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West coast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37718" y="2420888"/>
            <a:ext cx="16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Northeast coast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5950" y="2422629"/>
            <a:ext cx="1175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/>
              <a:t>Southeast </a:t>
            </a:r>
          </a:p>
          <a:p>
            <a:pPr algn="ctr"/>
            <a:r>
              <a:rPr lang="en-CA" dirty="0" smtClean="0"/>
              <a:t>coast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2873941"/>
            <a:ext cx="54645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90000"/>
              </a:lnSpc>
            </a:pPr>
            <a:r>
              <a:rPr lang="en-CA" dirty="0" smtClean="0"/>
              <a:t>4</a:t>
            </a:r>
          </a:p>
          <a:p>
            <a:pPr algn="r">
              <a:lnSpc>
                <a:spcPct val="190000"/>
              </a:lnSpc>
            </a:pPr>
            <a:r>
              <a:rPr lang="en-CA" dirty="0" smtClean="0"/>
              <a:t>3</a:t>
            </a:r>
          </a:p>
          <a:p>
            <a:pPr algn="r">
              <a:lnSpc>
                <a:spcPct val="190000"/>
              </a:lnSpc>
            </a:pPr>
            <a:r>
              <a:rPr lang="en-CA" dirty="0" smtClean="0"/>
              <a:t>2</a:t>
            </a:r>
          </a:p>
          <a:p>
            <a:pPr algn="r">
              <a:lnSpc>
                <a:spcPct val="190000"/>
              </a:lnSpc>
            </a:pPr>
            <a:r>
              <a:rPr lang="en-CA" dirty="0" smtClean="0"/>
              <a:t>1</a:t>
            </a:r>
          </a:p>
          <a:p>
            <a:pPr algn="r">
              <a:lnSpc>
                <a:spcPct val="190000"/>
              </a:lnSpc>
            </a:pPr>
            <a:r>
              <a:rPr lang="en-CA" dirty="0" smtClean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943701" y="3952670"/>
            <a:ext cx="290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Cumulative yield (millions  t)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2087" y="980728"/>
            <a:ext cx="4762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 Maximum sustainable yield (MSY)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 Equilibrium yield under current exploitation rate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2176124" y="1183978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Oval 19"/>
          <p:cNvSpPr/>
          <p:nvPr/>
        </p:nvSpPr>
        <p:spPr>
          <a:xfrm>
            <a:off x="2176124" y="159371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59632" y="4201395"/>
            <a:ext cx="0" cy="66776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20742080">
            <a:off x="1239571" y="3840765"/>
            <a:ext cx="2507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Foregone potential yield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52886" y="188640"/>
            <a:ext cx="3891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Cumulative multispecies yield</a:t>
            </a:r>
            <a:endParaRPr lang="en-CA" sz="2400" u="sng" dirty="0"/>
          </a:p>
        </p:txBody>
      </p:sp>
      <p:sp>
        <p:nvSpPr>
          <p:cNvPr id="19" name="Rectangle 18"/>
          <p:cNvSpPr/>
          <p:nvPr/>
        </p:nvSpPr>
        <p:spPr>
          <a:xfrm rot="20702101">
            <a:off x="7699286" y="4021440"/>
            <a:ext cx="1466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 smtClean="0"/>
              <a:t>(commercial landings only)</a:t>
            </a:r>
          </a:p>
        </p:txBody>
      </p:sp>
    </p:spTree>
    <p:extLst>
      <p:ext uri="{BB962C8B-B14F-4D97-AF65-F5344CB8AC3E}">
        <p14:creationId xmlns:p14="http://schemas.microsoft.com/office/powerpoint/2010/main" val="381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280000" cy="5829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 rot="554914">
            <a:off x="5310307" y="1048266"/>
            <a:ext cx="1762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∑ ≈ 0.15 million 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188640"/>
            <a:ext cx="3221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Foregone potential yield</a:t>
            </a:r>
            <a:endParaRPr lang="en-CA" sz="2400" u="sng" dirty="0"/>
          </a:p>
        </p:txBody>
      </p:sp>
      <p:sp>
        <p:nvSpPr>
          <p:cNvPr id="13" name="Rectangle 12"/>
          <p:cNvSpPr/>
          <p:nvPr/>
        </p:nvSpPr>
        <p:spPr>
          <a:xfrm rot="20742080">
            <a:off x="1538717" y="918034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∑ &gt; 3.5 million t</a:t>
            </a:r>
          </a:p>
        </p:txBody>
      </p:sp>
    </p:spTree>
    <p:extLst>
      <p:ext uri="{BB962C8B-B14F-4D97-AF65-F5344CB8AC3E}">
        <p14:creationId xmlns:p14="http://schemas.microsoft.com/office/powerpoint/2010/main" val="3811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82431"/>
            <a:ext cx="25971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9539"/>
            <a:ext cx="292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1"/>
          <a:stretch/>
        </p:blipFill>
        <p:spPr bwMode="auto">
          <a:xfrm>
            <a:off x="1158010" y="2943736"/>
            <a:ext cx="1722234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275856" y="6164046"/>
            <a:ext cx="344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Rank order of stock MSLV in region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87549" y="2411596"/>
            <a:ext cx="781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Alaska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21494" y="2411596"/>
            <a:ext cx="1206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West coast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37718" y="2420888"/>
            <a:ext cx="16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Northeast coast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5950" y="2422629"/>
            <a:ext cx="1175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 smtClean="0"/>
              <a:t>Southeast </a:t>
            </a:r>
          </a:p>
          <a:p>
            <a:pPr algn="ctr"/>
            <a:r>
              <a:rPr lang="en-CA" dirty="0" smtClean="0"/>
              <a:t>coast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528" y="2871217"/>
            <a:ext cx="546450" cy="2834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330000"/>
              </a:lnSpc>
            </a:pPr>
            <a:r>
              <a:rPr lang="en-CA" dirty="0" smtClean="0"/>
              <a:t>2</a:t>
            </a:r>
          </a:p>
          <a:p>
            <a:pPr algn="r">
              <a:lnSpc>
                <a:spcPct val="330000"/>
              </a:lnSpc>
            </a:pPr>
            <a:r>
              <a:rPr lang="en-CA" dirty="0" smtClean="0"/>
              <a:t>1</a:t>
            </a:r>
          </a:p>
          <a:p>
            <a:pPr algn="r">
              <a:lnSpc>
                <a:spcPct val="330000"/>
              </a:lnSpc>
            </a:pPr>
            <a:r>
              <a:rPr lang="en-CA" dirty="0" smtClean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-1210502" y="3973898"/>
            <a:ext cx="3437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Cumulative landed value ($billion)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7037" y="980728"/>
            <a:ext cx="54609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 Maximum sustainable landed value (MSLV)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 Equilibrium landed value under current exploitation rate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2051720" y="1183978"/>
            <a:ext cx="180000" cy="180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Oval 19"/>
          <p:cNvSpPr/>
          <p:nvPr/>
        </p:nvSpPr>
        <p:spPr>
          <a:xfrm>
            <a:off x="2051720" y="1593713"/>
            <a:ext cx="180000" cy="180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184326" y="4629855"/>
            <a:ext cx="0" cy="4320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 rot="20742080">
            <a:off x="1284843" y="4332929"/>
            <a:ext cx="3219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Foregone potential landed value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078" y="2982431"/>
            <a:ext cx="13906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201967" y="188640"/>
            <a:ext cx="489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Cumulative multispecies landed value</a:t>
            </a:r>
            <a:endParaRPr lang="en-CA" sz="2400" u="sng" dirty="0"/>
          </a:p>
        </p:txBody>
      </p:sp>
      <p:sp>
        <p:nvSpPr>
          <p:cNvPr id="19" name="Rectangle 18"/>
          <p:cNvSpPr/>
          <p:nvPr/>
        </p:nvSpPr>
        <p:spPr>
          <a:xfrm rot="20702101">
            <a:off x="7699286" y="4422921"/>
            <a:ext cx="1466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dirty="0" smtClean="0"/>
              <a:t>(commercial landings only)</a:t>
            </a:r>
          </a:p>
        </p:txBody>
      </p:sp>
    </p:spTree>
    <p:extLst>
      <p:ext uri="{BB962C8B-B14F-4D97-AF65-F5344CB8AC3E}">
        <p14:creationId xmlns:p14="http://schemas.microsoft.com/office/powerpoint/2010/main" val="251333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484"/>
            <a:ext cx="8280000" cy="5837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 rot="20742080">
            <a:off x="1477930" y="848797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∑ &gt; 1.7 billion </a:t>
            </a:r>
            <a:r>
              <a:rPr lang="en-CA" dirty="0">
                <a:solidFill>
                  <a:srgbClr val="FF0000"/>
                </a:solidFill>
              </a:rPr>
              <a:t>$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554914">
            <a:off x="5311213" y="1131481"/>
            <a:ext cx="1622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∑ &lt; 0.6 billion </a:t>
            </a:r>
            <a:r>
              <a:rPr lang="en-CA" dirty="0">
                <a:solidFill>
                  <a:srgbClr val="FF0000"/>
                </a:solidFill>
              </a:rPr>
              <a:t>$</a:t>
            </a:r>
            <a:endParaRPr lang="en-CA" dirty="0" smtClean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188640"/>
            <a:ext cx="4220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Foregone potential landed value</a:t>
            </a:r>
            <a:endParaRPr lang="en-CA" sz="2400" u="sng" dirty="0"/>
          </a:p>
        </p:txBody>
      </p:sp>
    </p:spTree>
    <p:extLst>
      <p:ext uri="{BB962C8B-B14F-4D97-AF65-F5344CB8AC3E}">
        <p14:creationId xmlns:p14="http://schemas.microsoft.com/office/powerpoint/2010/main" val="212320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4647" y="2071510"/>
            <a:ext cx="4477701" cy="35886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42000"/>
              </a:lnSpc>
            </a:pPr>
            <a:r>
              <a:rPr lang="en-CA" sz="2000" dirty="0" smtClean="0">
                <a:solidFill>
                  <a:schemeClr val="bg1"/>
                </a:solidFill>
              </a:rPr>
              <a:t>Intercept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Ex-vessel price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Landings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Under rebuilding ?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Bycatch limits for exploited species ?</a:t>
            </a:r>
          </a:p>
          <a:p>
            <a:pPr>
              <a:lnSpc>
                <a:spcPct val="142000"/>
              </a:lnSpc>
            </a:pPr>
            <a:r>
              <a:rPr lang="en-CA" sz="2000" dirty="0"/>
              <a:t>Bycatch limits for </a:t>
            </a:r>
            <a:r>
              <a:rPr lang="en-CA" sz="2000" dirty="0" smtClean="0"/>
              <a:t>non-exploited species ?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Typically caught incidentally ?</a:t>
            </a:r>
          </a:p>
          <a:p>
            <a:pPr>
              <a:lnSpc>
                <a:spcPct val="142000"/>
              </a:lnSpc>
            </a:pPr>
            <a:r>
              <a:rPr lang="en-CA" sz="2000" dirty="0" smtClean="0"/>
              <a:t>Low market demand ?</a:t>
            </a:r>
            <a:endParaRPr lang="en-CA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55576" y="188640"/>
            <a:ext cx="7514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Factors affecting the degree of ‘underfishing’ or overfishing</a:t>
            </a:r>
            <a:endParaRPr lang="en-CA" sz="2400" u="sng" dirty="0"/>
          </a:p>
        </p:txBody>
      </p:sp>
      <p:sp>
        <p:nvSpPr>
          <p:cNvPr id="2" name="Rectangle 1"/>
          <p:cNvSpPr/>
          <p:nvPr/>
        </p:nvSpPr>
        <p:spPr>
          <a:xfrm>
            <a:off x="395536" y="1383159"/>
            <a:ext cx="1147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Factors </a:t>
            </a:r>
            <a:endParaRPr lang="en-CA" sz="2400" dirty="0"/>
          </a:p>
        </p:txBody>
      </p:sp>
      <p:sp>
        <p:nvSpPr>
          <p:cNvPr id="3" name="Rectangle 2"/>
          <p:cNvSpPr/>
          <p:nvPr/>
        </p:nvSpPr>
        <p:spPr>
          <a:xfrm>
            <a:off x="7223421" y="3483938"/>
            <a:ext cx="876971" cy="6217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CA" sz="2000" dirty="0"/>
              <a:t>F/F</a:t>
            </a:r>
            <a:r>
              <a:rPr lang="en-CA" sz="2000" baseline="-25000" dirty="0"/>
              <a:t>MSY</a:t>
            </a:r>
            <a:r>
              <a:rPr lang="en-CA" sz="2000" dirty="0"/>
              <a:t> </a:t>
            </a:r>
            <a:endParaRPr lang="en-CA" sz="2000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273030" y="3933056"/>
            <a:ext cx="1931341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663995" y="4149080"/>
            <a:ext cx="605882" cy="7109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61128" y="4871134"/>
            <a:ext cx="157536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 smtClean="0"/>
              <a:t>for </a:t>
            </a:r>
            <a:r>
              <a:rPr lang="en-CA" sz="2000" dirty="0"/>
              <a:t>stocks </a:t>
            </a:r>
            <a:endParaRPr lang="en-CA" sz="2000" dirty="0" smtClean="0"/>
          </a:p>
          <a:p>
            <a:pPr algn="ctr"/>
            <a:r>
              <a:rPr lang="en-CA" sz="2000" dirty="0" smtClean="0"/>
              <a:t>experiencing </a:t>
            </a:r>
          </a:p>
          <a:p>
            <a:pPr algn="ctr"/>
            <a:r>
              <a:rPr lang="en-CA" sz="2000" dirty="0" smtClean="0"/>
              <a:t>overfishing</a:t>
            </a:r>
            <a:endParaRPr lang="en-CA" sz="2000" dirty="0"/>
          </a:p>
        </p:txBody>
      </p:sp>
      <p:sp>
        <p:nvSpPr>
          <p:cNvPr id="9" name="Right Brace 8"/>
          <p:cNvSpPr/>
          <p:nvPr/>
        </p:nvSpPr>
        <p:spPr>
          <a:xfrm>
            <a:off x="4631274" y="2276872"/>
            <a:ext cx="516790" cy="3311305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6939566" y="1124744"/>
            <a:ext cx="14488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Response </a:t>
            </a:r>
          </a:p>
          <a:p>
            <a:pPr algn="ctr"/>
            <a:r>
              <a:rPr lang="en-US" sz="2400" u="sng" dirty="0" smtClean="0"/>
              <a:t>variable</a:t>
            </a:r>
            <a:endParaRPr lang="en-CA" sz="2400" dirty="0"/>
          </a:p>
        </p:txBody>
      </p:sp>
      <p:sp>
        <p:nvSpPr>
          <p:cNvPr id="14" name="Rectangle 13"/>
          <p:cNvSpPr/>
          <p:nvPr/>
        </p:nvSpPr>
        <p:spPr>
          <a:xfrm>
            <a:off x="5652120" y="4880659"/>
            <a:ext cx="16329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dirty="0" smtClean="0"/>
              <a:t>for </a:t>
            </a:r>
            <a:r>
              <a:rPr lang="en-CA" sz="2000" dirty="0"/>
              <a:t>stocks </a:t>
            </a:r>
            <a:endParaRPr lang="en-CA" sz="2000" dirty="0" smtClean="0"/>
          </a:p>
          <a:p>
            <a:pPr algn="ctr"/>
            <a:r>
              <a:rPr lang="en-CA" sz="2000" dirty="0" smtClean="0"/>
              <a:t>experiencing </a:t>
            </a:r>
          </a:p>
          <a:p>
            <a:pPr algn="ctr"/>
            <a:r>
              <a:rPr lang="en-CA" sz="2000" dirty="0" smtClean="0"/>
              <a:t>‘</a:t>
            </a:r>
            <a:r>
              <a:rPr lang="en-CA" sz="2000" dirty="0" err="1"/>
              <a:t>underfishing</a:t>
            </a:r>
            <a:r>
              <a:rPr lang="en-CA" sz="2000" dirty="0" smtClean="0"/>
              <a:t>’</a:t>
            </a:r>
            <a:endParaRPr lang="en-CA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804248" y="4149080"/>
            <a:ext cx="576064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38969" y="5893502"/>
            <a:ext cx="2880789" cy="5293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2000"/>
              </a:lnSpc>
            </a:pPr>
            <a:r>
              <a:rPr lang="en-CA" sz="2000" i="1" dirty="0" smtClean="0"/>
              <a:t>{ Region = random effect }</a:t>
            </a:r>
            <a:endParaRPr lang="en-CA" sz="2000" i="1" dirty="0"/>
          </a:p>
        </p:txBody>
      </p:sp>
      <p:sp>
        <p:nvSpPr>
          <p:cNvPr id="16" name="Rectangle 15"/>
          <p:cNvSpPr/>
          <p:nvPr/>
        </p:nvSpPr>
        <p:spPr>
          <a:xfrm>
            <a:off x="5436096" y="2348880"/>
            <a:ext cx="14800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000" i="1" dirty="0" smtClean="0"/>
              <a:t>Generalized </a:t>
            </a:r>
          </a:p>
          <a:p>
            <a:pPr algn="ctr"/>
            <a:r>
              <a:rPr lang="en-CA" sz="2000" i="1" dirty="0" smtClean="0"/>
              <a:t>linear </a:t>
            </a:r>
          </a:p>
          <a:p>
            <a:pPr algn="ctr"/>
            <a:r>
              <a:rPr lang="en-CA" sz="2000" i="1" dirty="0" smtClean="0"/>
              <a:t>mixed </a:t>
            </a:r>
          </a:p>
          <a:p>
            <a:pPr algn="ctr"/>
            <a:r>
              <a:rPr lang="en-CA" sz="2000" i="1" dirty="0" smtClean="0"/>
              <a:t>effects </a:t>
            </a:r>
          </a:p>
          <a:p>
            <a:pPr algn="ctr"/>
            <a:r>
              <a:rPr lang="en-CA" sz="2000" i="1" dirty="0" smtClean="0"/>
              <a:t>model</a:t>
            </a:r>
            <a:endParaRPr lang="en-CA" sz="2000" i="1" dirty="0"/>
          </a:p>
        </p:txBody>
      </p:sp>
    </p:spTree>
    <p:extLst>
      <p:ext uri="{BB962C8B-B14F-4D97-AF65-F5344CB8AC3E}">
        <p14:creationId xmlns:p14="http://schemas.microsoft.com/office/powerpoint/2010/main" val="337044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6646</TotalTime>
  <Words>550</Words>
  <Application>Microsoft Office PowerPoint</Application>
  <PresentationFormat>On-screen Show (4:3)</PresentationFormat>
  <Paragraphs>158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MikeM</dc:creator>
  <cp:lastModifiedBy>MikeM</cp:lastModifiedBy>
  <cp:revision>66</cp:revision>
  <dcterms:created xsi:type="dcterms:W3CDTF">2013-09-18T18:06:30Z</dcterms:created>
  <dcterms:modified xsi:type="dcterms:W3CDTF">2013-10-23T05:13:56Z</dcterms:modified>
</cp:coreProperties>
</file>